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5" r:id="rId1"/>
  </p:sldMasterIdLst>
  <p:notesMasterIdLst>
    <p:notesMasterId r:id="rId15"/>
  </p:notesMasterIdLst>
  <p:sldIdLst>
    <p:sldId id="275" r:id="rId2"/>
    <p:sldId id="265" r:id="rId3"/>
    <p:sldId id="289" r:id="rId4"/>
    <p:sldId id="256" r:id="rId5"/>
    <p:sldId id="281" r:id="rId6"/>
    <p:sldId id="290" r:id="rId7"/>
    <p:sldId id="292" r:id="rId8"/>
    <p:sldId id="293" r:id="rId9"/>
    <p:sldId id="280" r:id="rId10"/>
    <p:sldId id="277" r:id="rId11"/>
    <p:sldId id="267" r:id="rId12"/>
    <p:sldId id="282" r:id="rId13"/>
    <p:sldId id="294"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74" d="100"/>
          <a:sy n="74" d="100"/>
        </p:scale>
        <p:origin x="56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977575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aseline="0" dirty="0"/>
              <a:t>Sleep apnea is a sleep disorder  that is characterized by repetitive failure of the breathing system.</a:t>
            </a:r>
          </a:p>
        </p:txBody>
      </p:sp>
    </p:spTree>
    <p:extLst>
      <p:ext uri="{BB962C8B-B14F-4D97-AF65-F5344CB8AC3E}">
        <p14:creationId xmlns:p14="http://schemas.microsoft.com/office/powerpoint/2010/main" val="107739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baseline="0" dirty="0"/>
              <a:t>The medulla oblongata is located in the lower section of the brain stem.  The part that links the brain stem with the spinal chord.  </a:t>
            </a:r>
          </a:p>
          <a:p>
            <a:pPr marL="457200" indent="-298450"/>
            <a:r>
              <a:rPr lang="en-US" baseline="0" dirty="0"/>
              <a:t>Medulla Oblongata controls involuntary functions such as heart rate and breathing.</a:t>
            </a:r>
          </a:p>
        </p:txBody>
      </p:sp>
    </p:spTree>
    <p:extLst>
      <p:ext uri="{BB962C8B-B14F-4D97-AF65-F5344CB8AC3E}">
        <p14:creationId xmlns:p14="http://schemas.microsoft.com/office/powerpoint/2010/main" val="408380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Snoring- a person snores due to nasal congestion, which causes difficulty in breathing. </a:t>
            </a:r>
          </a:p>
          <a:p>
            <a:r>
              <a:rPr lang="en-US" dirty="0"/>
              <a:t>Insomnia- a person experiences difficulty in sleeping</a:t>
            </a:r>
          </a:p>
          <a:p>
            <a:r>
              <a:rPr lang="en-US" dirty="0"/>
              <a:t>The morning headache occurs because of reduced oxygen flow in the brain when a person is at sleep</a:t>
            </a:r>
          </a:p>
          <a:p>
            <a:endParaRPr lang="en-US" dirty="0"/>
          </a:p>
          <a:p>
            <a:r>
              <a:rPr lang="en-US" dirty="0"/>
              <a:t>Hypersomnia- A person experiences excessive sleep during daytime</a:t>
            </a:r>
          </a:p>
          <a:p>
            <a:r>
              <a:rPr lang="en-US" dirty="0"/>
              <a:t>Irritability- a person experiences irritability in the breathing system. </a:t>
            </a:r>
          </a:p>
          <a:p>
            <a:endParaRPr lang="en-US" dirty="0"/>
          </a:p>
        </p:txBody>
      </p:sp>
    </p:spTree>
    <p:extLst>
      <p:ext uri="{BB962C8B-B14F-4D97-AF65-F5344CB8AC3E}">
        <p14:creationId xmlns:p14="http://schemas.microsoft.com/office/powerpoint/2010/main" val="318580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Involuntary means that there is no conscious control in the collapsing of the muscles. The pharyngeal airway collapses involuntary thus, blocking the airflow. </a:t>
            </a:r>
          </a:p>
          <a:p>
            <a:pPr marL="0" lvl="0" indent="0" algn="l" rtl="0">
              <a:lnSpc>
                <a:spcPct val="100000"/>
              </a:lnSpc>
              <a:spcBef>
                <a:spcPts val="0"/>
              </a:spcBef>
              <a:spcAft>
                <a:spcPts val="0"/>
              </a:spcAft>
              <a:buSzPts val="1100"/>
              <a:buNone/>
            </a:pPr>
            <a:endParaRPr dirty="0"/>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48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evident that obstructive sleep apnea occurs when muscles that control soft tissues in the throat such as palate and tongue tissues collapse temporarily. </a:t>
            </a:r>
          </a:p>
        </p:txBody>
      </p:sp>
    </p:spTree>
    <p:extLst>
      <p:ext uri="{BB962C8B-B14F-4D97-AF65-F5344CB8AC3E}">
        <p14:creationId xmlns:p14="http://schemas.microsoft.com/office/powerpoint/2010/main" val="26252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Obstructive sleep apnea tends to have a huge impact on the muscular system. The obstruction causes respiratory load  and repetitive respiratory exertion, which injures the respiratory muscles.</a:t>
            </a:r>
          </a:p>
          <a:p>
            <a:r>
              <a:rPr lang="en-US" dirty="0"/>
              <a:t>Respiratory muscle pain contributes to insomnia. </a:t>
            </a:r>
          </a:p>
          <a:p>
            <a:r>
              <a:rPr lang="en-US" dirty="0"/>
              <a:t>A fatigued and weak respiratory muscle is unlikely to perform efficiently and effectively. </a:t>
            </a:r>
          </a:p>
        </p:txBody>
      </p:sp>
    </p:spTree>
    <p:extLst>
      <p:ext uri="{BB962C8B-B14F-4D97-AF65-F5344CB8AC3E}">
        <p14:creationId xmlns:p14="http://schemas.microsoft.com/office/powerpoint/2010/main" val="62541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Obstructive sleep apnea leads to insufficient oxygen saturation in the blood. Oxygen is necessary for converting nutrients into energy. Lack of sufficient oxygen saturation means less energy conversion. Skeletal muscle system require energy for appropriate functioning. Lack of sufficient energy alters the functioning and the growth of the skeletal muscles. </a:t>
            </a:r>
          </a:p>
        </p:txBody>
      </p:sp>
    </p:spTree>
    <p:extLst>
      <p:ext uri="{BB962C8B-B14F-4D97-AF65-F5344CB8AC3E}">
        <p14:creationId xmlns:p14="http://schemas.microsoft.com/office/powerpoint/2010/main" val="411638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Repeated apnea cycles leads to increase oxygen desaturation in the blood. </a:t>
            </a:r>
          </a:p>
        </p:txBody>
      </p:sp>
    </p:spTree>
    <p:extLst>
      <p:ext uri="{BB962C8B-B14F-4D97-AF65-F5344CB8AC3E}">
        <p14:creationId xmlns:p14="http://schemas.microsoft.com/office/powerpoint/2010/main" val="182022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Central apnea occurs when respiratory mechanism that controls respiration is unable to respond to brain signals that controls breathing. The dysfunction leads to apneas, which are characterizes by null breath cycles as indicated in the above image. </a:t>
            </a:r>
          </a:p>
        </p:txBody>
      </p:sp>
    </p:spTree>
    <p:extLst>
      <p:ext uri="{BB962C8B-B14F-4D97-AF65-F5344CB8AC3E}">
        <p14:creationId xmlns:p14="http://schemas.microsoft.com/office/powerpoint/2010/main" val="16604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a:t>Central sleep apnea reduces the nerve activity. The reason is because the apnea deprives brain cell with oxygen, which is essential for the functioning of brain cells. </a:t>
            </a:r>
          </a:p>
        </p:txBody>
      </p:sp>
    </p:spTree>
    <p:extLst>
      <p:ext uri="{BB962C8B-B14F-4D97-AF65-F5344CB8AC3E}">
        <p14:creationId xmlns:p14="http://schemas.microsoft.com/office/powerpoint/2010/main" val="36047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8" name="Google Shape;78;p1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4" name="Google Shape;84;p13"/>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5" name="Google Shape;85;p1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3"/>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89" name="Google Shape;89;p13"/>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Rockwell"/>
              <a:buNone/>
            </a:pPr>
            <a:r>
              <a:rPr lang="en-US" sz="8000" b="0" i="0" u="none" strike="noStrike" cap="none">
                <a:solidFill>
                  <a:schemeClr val="lt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3" name="Google Shape;93;p1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99" name="Google Shape;99;p15"/>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0" name="Google Shape;100;p15"/>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1" name="Google Shape;101;p15"/>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2" name="Google Shape;102;p15"/>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15"/>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1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0" name="Google Shape;110;p16"/>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1" name="Google Shape;111;p16"/>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2" name="Google Shape;112;p16"/>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3" name="Google Shape;113;p16"/>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4" name="Google Shape;114;p16"/>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5" name="Google Shape;115;p16"/>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6" name="Google Shape;116;p16"/>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7" name="Google Shape;117;p16"/>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8" name="Google Shape;118;p1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4" name="Google Shape;124;p1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8"/>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0" name="Google Shape;130;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57" name="Google Shape;57;p9"/>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71" name="Google Shape;71;p11"/>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2" name="Google Shape;72;p1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1122363"/>
            <a:ext cx="9001125" cy="2387600"/>
          </a:xfrm>
        </p:spPr>
        <p:txBody>
          <a:bodyPr/>
          <a:lstStyle/>
          <a:p>
            <a:br>
              <a:rPr lang="en-US" dirty="0"/>
            </a:br>
            <a:br>
              <a:rPr lang="en-US" dirty="0"/>
            </a:br>
            <a:br>
              <a:rPr lang="en-US" dirty="0"/>
            </a:br>
            <a:r>
              <a:rPr lang="en-US" dirty="0"/>
              <a:t>                  Name of the Student</a:t>
            </a:r>
            <a:br>
              <a:rPr lang="en-US" dirty="0"/>
            </a:br>
            <a:br>
              <a:rPr lang="en-US" dirty="0"/>
            </a:br>
            <a:r>
              <a:rPr lang="en-US" dirty="0"/>
              <a:t>                 Professor</a:t>
            </a:r>
            <a:br>
              <a:rPr lang="en-US" dirty="0"/>
            </a:br>
            <a:br>
              <a:rPr lang="en-US" dirty="0"/>
            </a:br>
            <a:r>
              <a:rPr lang="en-US" dirty="0"/>
              <a:t>                  Course</a:t>
            </a:r>
            <a:br>
              <a:rPr lang="en-US" dirty="0"/>
            </a:br>
            <a:br>
              <a:rPr lang="en-US" dirty="0"/>
            </a:br>
            <a:r>
              <a:rPr lang="en-US" dirty="0"/>
              <a:t>                  Date</a:t>
            </a:r>
          </a:p>
        </p:txBody>
      </p:sp>
    </p:spTree>
    <p:extLst>
      <p:ext uri="{BB962C8B-B14F-4D97-AF65-F5344CB8AC3E}">
        <p14:creationId xmlns:p14="http://schemas.microsoft.com/office/powerpoint/2010/main" val="367125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sleep Apnea effect on Nervous system</a:t>
            </a:r>
          </a:p>
        </p:txBody>
      </p:sp>
      <p:sp>
        <p:nvSpPr>
          <p:cNvPr id="3" name="Text Placeholder 2"/>
          <p:cNvSpPr>
            <a:spLocks noGrp="1"/>
          </p:cNvSpPr>
          <p:nvPr>
            <p:ph type="body" idx="1"/>
          </p:nvPr>
        </p:nvSpPr>
        <p:spPr>
          <a:xfrm>
            <a:off x="913795" y="2096063"/>
            <a:ext cx="10353762" cy="4497919"/>
          </a:xfrm>
        </p:spPr>
        <p:txBody>
          <a:bodyPr/>
          <a:lstStyle/>
          <a:p>
            <a:endParaRPr lang="en-US" dirty="0"/>
          </a:p>
          <a:p>
            <a:r>
              <a:rPr lang="en-US" dirty="0"/>
              <a:t>With central sleep apnea, the pre-</a:t>
            </a:r>
            <a:r>
              <a:rPr lang="en-US" dirty="0" err="1"/>
              <a:t>Botzinger</a:t>
            </a:r>
            <a:r>
              <a:rPr lang="en-US" dirty="0"/>
              <a:t> complex, which monitors respiration and oxygen levels in the body fails to maintain a continuous respiratory cycle.</a:t>
            </a:r>
          </a:p>
          <a:p>
            <a:r>
              <a:rPr lang="en-US" dirty="0"/>
              <a:t>This leads to accumulation of excessive quantities of carbon II oxide gas in the body and less of oxygen in the brain cells.</a:t>
            </a:r>
          </a:p>
          <a:p>
            <a:r>
              <a:rPr lang="en-US" dirty="0"/>
              <a:t>Brain cells require constant oxygen to function appropriately and to live.</a:t>
            </a:r>
          </a:p>
          <a:p>
            <a:r>
              <a:rPr lang="en-US" dirty="0"/>
              <a:t>Low quantities of oxygen  triggers seizures and brain damage.</a:t>
            </a:r>
          </a:p>
          <a:p>
            <a:r>
              <a:rPr lang="en-US" dirty="0"/>
              <a:t>Also, low quantities of oxygen leads to cognitive impairment and struggle.</a:t>
            </a:r>
          </a:p>
          <a:p>
            <a:pPr marL="114300" indent="0">
              <a:buNone/>
            </a:pPr>
            <a:r>
              <a:rPr lang="en-US" dirty="0"/>
              <a:t>(Costanzo et al., 2020)</a:t>
            </a:r>
          </a:p>
          <a:p>
            <a:endParaRPr lang="en-US" dirty="0"/>
          </a:p>
          <a:p>
            <a:endParaRPr lang="en-US" dirty="0"/>
          </a:p>
        </p:txBody>
      </p:sp>
    </p:spTree>
    <p:extLst>
      <p:ext uri="{BB962C8B-B14F-4D97-AF65-F5344CB8AC3E}">
        <p14:creationId xmlns:p14="http://schemas.microsoft.com/office/powerpoint/2010/main" val="8411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482958"/>
          </a:xfrm>
        </p:spPr>
        <p:txBody>
          <a:bodyPr/>
          <a:lstStyle/>
          <a:p>
            <a:r>
              <a:rPr lang="en-US" dirty="0"/>
              <a:t>Central Sleep Apnea</a:t>
            </a:r>
          </a:p>
        </p:txBody>
      </p:sp>
      <p:sp>
        <p:nvSpPr>
          <p:cNvPr id="3" name="Text Placeholder 2"/>
          <p:cNvSpPr>
            <a:spLocks noGrp="1"/>
          </p:cNvSpPr>
          <p:nvPr>
            <p:ph type="body" idx="1"/>
          </p:nvPr>
        </p:nvSpPr>
        <p:spPr>
          <a:xfrm>
            <a:off x="913795" y="482959"/>
            <a:ext cx="10353762" cy="6375041"/>
          </a:xfrm>
        </p:spPr>
        <p:txBody>
          <a:bodyPr/>
          <a:lstStyle/>
          <a:p>
            <a:r>
              <a:rPr lang="en-US" sz="1800" dirty="0"/>
              <a:t>To understand how central sleep apnea affects the nervous system, one needs to understand how the brains controls the breathing when a person is asleep.</a:t>
            </a:r>
          </a:p>
          <a:p>
            <a:r>
              <a:rPr lang="en-US" sz="1800" dirty="0"/>
              <a:t>When asleep, the breathing is mainly controlled by the respiratory control centers that is located in the medulla oblongata of our brain system. </a:t>
            </a:r>
          </a:p>
          <a:p>
            <a:endParaRPr lang="en-US" sz="1800" dirty="0"/>
          </a:p>
          <a:p>
            <a:endParaRPr lang="en-US" sz="1800" dirty="0"/>
          </a:p>
          <a:p>
            <a:endParaRPr lang="en-US" sz="1800" dirty="0"/>
          </a:p>
          <a:p>
            <a:endParaRPr lang="en-US" sz="1800" dirty="0"/>
          </a:p>
          <a:p>
            <a:pPr marL="114300" indent="0">
              <a:buNone/>
            </a:pPr>
            <a:endParaRPr lang="en-US" sz="1800" dirty="0"/>
          </a:p>
          <a:p>
            <a:r>
              <a:rPr lang="en-US" sz="1800" dirty="0"/>
              <a:t>The respiratory control center in the oblongata is referred to as pre-</a:t>
            </a:r>
            <a:r>
              <a:rPr lang="en-US" sz="1800" dirty="0" err="1"/>
              <a:t>Botzinger</a:t>
            </a:r>
            <a:r>
              <a:rPr lang="en-US" sz="1800" dirty="0"/>
              <a:t> complex.</a:t>
            </a:r>
          </a:p>
          <a:p>
            <a:r>
              <a:rPr lang="en-US" sz="1800" dirty="0"/>
              <a:t>With central sleep apnea, the pre-</a:t>
            </a:r>
            <a:r>
              <a:rPr lang="en-US" sz="1800" dirty="0" err="1"/>
              <a:t>Botzinger</a:t>
            </a:r>
            <a:r>
              <a:rPr lang="en-US" sz="1800" dirty="0"/>
              <a:t> complex center fails to send inhale signals, thus causing a person to miss one or two cycles of breathing. </a:t>
            </a:r>
          </a:p>
          <a:p>
            <a:r>
              <a:rPr lang="en-US" sz="1800" dirty="0"/>
              <a:t>In the pause of breathing, oxygen circulation drops (hypoxemia) and carbon dioxide levels increase than normal in the body ( hypercapnia).</a:t>
            </a:r>
          </a:p>
          <a:p>
            <a:pPr marL="114300" indent="0">
              <a:buNone/>
            </a:pPr>
            <a:r>
              <a:rPr lang="en-US" sz="1800" dirty="0"/>
              <a:t>(Costanzo et al., 2020)</a:t>
            </a:r>
          </a:p>
          <a:p>
            <a:endParaRPr lang="en-US" dirty="0"/>
          </a:p>
          <a:p>
            <a:pPr algn="ctr"/>
            <a:endParaRPr lang="en-US" dirty="0"/>
          </a:p>
          <a:p>
            <a:pPr marL="114300" indent="0" algn="ctr">
              <a:buNone/>
            </a:pPr>
            <a:endParaRPr lang="en-US" dirty="0"/>
          </a:p>
        </p:txBody>
      </p:sp>
      <p:pic>
        <p:nvPicPr>
          <p:cNvPr id="5" name="Picture 4">
            <a:extLst>
              <a:ext uri="{FF2B5EF4-FFF2-40B4-BE49-F238E27FC236}">
                <a16:creationId xmlns:a16="http://schemas.microsoft.com/office/drawing/2014/main" id="{732CEB5F-A027-4F92-94B7-F4B0CB355B00}"/>
              </a:ext>
            </a:extLst>
          </p:cNvPr>
          <p:cNvPicPr>
            <a:picLocks noChangeAspect="1"/>
          </p:cNvPicPr>
          <p:nvPr/>
        </p:nvPicPr>
        <p:blipFill>
          <a:blip r:embed="rId3"/>
          <a:stretch>
            <a:fillRect/>
          </a:stretch>
        </p:blipFill>
        <p:spPr>
          <a:xfrm>
            <a:off x="3245350" y="2137894"/>
            <a:ext cx="4044092" cy="2382592"/>
          </a:xfrm>
          <a:prstGeom prst="rect">
            <a:avLst/>
          </a:prstGeom>
        </p:spPr>
      </p:pic>
    </p:spTree>
    <p:extLst>
      <p:ext uri="{BB962C8B-B14F-4D97-AF65-F5344CB8AC3E}">
        <p14:creationId xmlns:p14="http://schemas.microsoft.com/office/powerpoint/2010/main" val="113928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BAC4-F97A-4E50-AC05-15238B8BB454}"/>
              </a:ext>
            </a:extLst>
          </p:cNvPr>
          <p:cNvSpPr>
            <a:spLocks noGrp="1"/>
          </p:cNvSpPr>
          <p:nvPr>
            <p:ph type="title"/>
          </p:nvPr>
        </p:nvSpPr>
        <p:spPr/>
        <p:txBody>
          <a:bodyPr/>
          <a:lstStyle/>
          <a:p>
            <a:r>
              <a:rPr lang="en-US" dirty="0"/>
              <a:t>Reference</a:t>
            </a:r>
          </a:p>
        </p:txBody>
      </p:sp>
      <p:sp>
        <p:nvSpPr>
          <p:cNvPr id="3" name="Text Placeholder 2">
            <a:extLst>
              <a:ext uri="{FF2B5EF4-FFF2-40B4-BE49-F238E27FC236}">
                <a16:creationId xmlns:a16="http://schemas.microsoft.com/office/drawing/2014/main" id="{F264E8C4-239E-4CD4-9554-445933EE1562}"/>
              </a:ext>
            </a:extLst>
          </p:cNvPr>
          <p:cNvSpPr>
            <a:spLocks noGrp="1"/>
          </p:cNvSpPr>
          <p:nvPr>
            <p:ph type="body" idx="1"/>
          </p:nvPr>
        </p:nvSpPr>
        <p:spPr>
          <a:xfrm>
            <a:off x="913795" y="1481071"/>
            <a:ext cx="10353762" cy="4997002"/>
          </a:xfrm>
        </p:spPr>
        <p:txBody>
          <a:bodyPr/>
          <a:lstStyle/>
          <a:p>
            <a:pPr marL="114300" indent="-457200">
              <a:buNone/>
            </a:pPr>
            <a:r>
              <a:rPr lang="en-US" dirty="0"/>
              <a:t>Veasey, S. C., &amp; Rosen, I. M. (2019). Obstructive sleep apnea in adults. New England Journal of Medicine, 380(15), 1442-1449.</a:t>
            </a:r>
          </a:p>
          <a:p>
            <a:pPr marL="114300" indent="-457200">
              <a:buNone/>
            </a:pPr>
            <a:r>
              <a:rPr lang="en-US" dirty="0" err="1"/>
              <a:t>Javaheri</a:t>
            </a:r>
            <a:r>
              <a:rPr lang="en-US" dirty="0"/>
              <a:t>, </a:t>
            </a:r>
            <a:r>
              <a:rPr lang="en-US" dirty="0" err="1"/>
              <a:t>Shahrokh</a:t>
            </a:r>
            <a:r>
              <a:rPr lang="en-US" dirty="0"/>
              <a:t>, </a:t>
            </a:r>
            <a:r>
              <a:rPr lang="en-US" dirty="0" err="1"/>
              <a:t>Ferran</a:t>
            </a:r>
            <a:r>
              <a:rPr lang="en-US" dirty="0"/>
              <a:t> Barbe, Francisco Campos-Rodriguez, Jerome A. Dempsey, Rami Khayat, Sogol </a:t>
            </a:r>
            <a:r>
              <a:rPr lang="en-US" dirty="0" err="1"/>
              <a:t>Javaheri</a:t>
            </a:r>
            <a:r>
              <a:rPr lang="en-US" dirty="0"/>
              <a:t>, Atul Malhotra et al. "Sleep apnea: types, mechanisms, and clinical cardiovascular consequences." Journal of the American College of Cardiology 69, no. 7 (2017): 841-858.</a:t>
            </a:r>
          </a:p>
          <a:p>
            <a:pPr marL="114300" indent="-457200">
              <a:buNone/>
            </a:pPr>
            <a:r>
              <a:rPr lang="en-US" dirty="0"/>
              <a:t>Leger, D., &amp; </a:t>
            </a:r>
            <a:r>
              <a:rPr lang="en-US" dirty="0" err="1"/>
              <a:t>Stepnowsky</a:t>
            </a:r>
            <a:r>
              <a:rPr lang="en-US" dirty="0"/>
              <a:t>, C. (2020). The economic and societal burden of excessive daytime sleepiness in patients with obstructive sleep apnea. Sleep medicine reviews, 51, 101275.</a:t>
            </a:r>
          </a:p>
          <a:p>
            <a:pPr marL="114300" indent="-457200">
              <a:buNone/>
            </a:pPr>
            <a:r>
              <a:rPr lang="en-US" dirty="0"/>
              <a:t>Costanzo, M. R., </a:t>
            </a:r>
            <a:r>
              <a:rPr lang="en-US" dirty="0" err="1"/>
              <a:t>Ponikowski</a:t>
            </a:r>
            <a:r>
              <a:rPr lang="en-US" dirty="0"/>
              <a:t>, P., </a:t>
            </a:r>
            <a:r>
              <a:rPr lang="en-US" dirty="0" err="1"/>
              <a:t>Javaheri</a:t>
            </a:r>
            <a:r>
              <a:rPr lang="en-US" dirty="0"/>
              <a:t>, S., </a:t>
            </a:r>
            <a:r>
              <a:rPr lang="en-US" dirty="0" err="1"/>
              <a:t>Augostini</a:t>
            </a:r>
            <a:r>
              <a:rPr lang="en-US" dirty="0"/>
              <a:t>, R., Goldberg, L. R., Holcomb, R., ... &amp; </a:t>
            </a:r>
            <a:r>
              <a:rPr lang="en-US" dirty="0" err="1"/>
              <a:t>remedē</a:t>
            </a:r>
            <a:r>
              <a:rPr lang="en-US" dirty="0"/>
              <a:t> System Pivotal Trial Study Group. (2018). Sustained 12 month benefit of phrenic nerve stimulation for central sleep apnea. The American journal of cardiology, 121(11), 1400-1408.</a:t>
            </a:r>
          </a:p>
          <a:p>
            <a:pPr marL="114300" indent="-457200">
              <a:buNone/>
            </a:pPr>
            <a:endParaRPr lang="en-US" dirty="0"/>
          </a:p>
        </p:txBody>
      </p:sp>
    </p:spTree>
    <p:extLst>
      <p:ext uri="{BB962C8B-B14F-4D97-AF65-F5344CB8AC3E}">
        <p14:creationId xmlns:p14="http://schemas.microsoft.com/office/powerpoint/2010/main" val="2701701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85905-E009-4897-87EA-35D61293BD0C}"/>
              </a:ext>
            </a:extLst>
          </p:cNvPr>
          <p:cNvSpPr>
            <a:spLocks noGrp="1"/>
          </p:cNvSpPr>
          <p:nvPr>
            <p:ph type="title"/>
          </p:nvPr>
        </p:nvSpPr>
        <p:spPr/>
        <p:txBody>
          <a:bodyPr/>
          <a:lstStyle/>
          <a:p>
            <a:r>
              <a:rPr lang="en-US" dirty="0"/>
              <a:t>Reference</a:t>
            </a:r>
          </a:p>
        </p:txBody>
      </p:sp>
      <p:sp>
        <p:nvSpPr>
          <p:cNvPr id="3" name="Text Placeholder 2">
            <a:extLst>
              <a:ext uri="{FF2B5EF4-FFF2-40B4-BE49-F238E27FC236}">
                <a16:creationId xmlns:a16="http://schemas.microsoft.com/office/drawing/2014/main" id="{1BDD8D08-170B-4B90-A9B7-2D69A0C71B8F}"/>
              </a:ext>
            </a:extLst>
          </p:cNvPr>
          <p:cNvSpPr>
            <a:spLocks noGrp="1"/>
          </p:cNvSpPr>
          <p:nvPr>
            <p:ph type="body" idx="1"/>
          </p:nvPr>
        </p:nvSpPr>
        <p:spPr/>
        <p:txBody>
          <a:bodyPr/>
          <a:lstStyle/>
          <a:p>
            <a:pPr marL="114300" indent="-457200">
              <a:buNone/>
            </a:pPr>
            <a:r>
              <a:rPr lang="en-US" dirty="0"/>
              <a:t>Arnold, J., </a:t>
            </a:r>
            <a:r>
              <a:rPr lang="en-US" dirty="0" err="1"/>
              <a:t>Sunilkumar</a:t>
            </a:r>
            <a:r>
              <a:rPr lang="en-US" dirty="0"/>
              <a:t>, M., Krishna, V., </a:t>
            </a:r>
            <a:r>
              <a:rPr lang="en-US" dirty="0" err="1"/>
              <a:t>Yoganand</a:t>
            </a:r>
            <a:r>
              <a:rPr lang="en-US" dirty="0"/>
              <a:t>, S. P., Kumar, M. S., &amp; </a:t>
            </a:r>
            <a:r>
              <a:rPr lang="en-US" dirty="0" err="1"/>
              <a:t>Shanmugapriyan</a:t>
            </a:r>
            <a:r>
              <a:rPr lang="en-US" dirty="0"/>
              <a:t>, D. (2017). Obstructive sleep apnea. Journal of pharmacy &amp; </a:t>
            </a:r>
            <a:r>
              <a:rPr lang="en-US" dirty="0" err="1"/>
              <a:t>bioallied</a:t>
            </a:r>
            <a:r>
              <a:rPr lang="en-US" dirty="0"/>
              <a:t> sciences, 9(Suppl 1), S26.</a:t>
            </a:r>
          </a:p>
          <a:p>
            <a:pPr marL="114300" indent="-457200">
              <a:buNone/>
            </a:pPr>
            <a:r>
              <a:rPr lang="en-US" dirty="0"/>
              <a:t>Jansen, C., Hodel, S., </a:t>
            </a:r>
            <a:r>
              <a:rPr lang="en-US" dirty="0" err="1"/>
              <a:t>Penzel</a:t>
            </a:r>
            <a:r>
              <a:rPr lang="en-US" dirty="0"/>
              <a:t>, T., </a:t>
            </a:r>
            <a:r>
              <a:rPr lang="en-US" dirty="0" err="1"/>
              <a:t>Spott</a:t>
            </a:r>
            <a:r>
              <a:rPr lang="en-US" dirty="0"/>
              <a:t>, M., &amp; Krefting, D. (2018). Feature relevance in physiological networks for classification of obstructive sleep apnea. Physiological measurement, 39(12), 124003.</a:t>
            </a:r>
          </a:p>
        </p:txBody>
      </p:sp>
    </p:spTree>
    <p:extLst>
      <p:ext uri="{BB962C8B-B14F-4D97-AF65-F5344CB8AC3E}">
        <p14:creationId xmlns:p14="http://schemas.microsoft.com/office/powerpoint/2010/main" val="357819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553791"/>
          </a:xfrm>
        </p:spPr>
        <p:txBody>
          <a:bodyPr/>
          <a:lstStyle/>
          <a:p>
            <a:r>
              <a:rPr lang="en-US" dirty="0"/>
              <a:t>Sleep Apnea</a:t>
            </a:r>
          </a:p>
        </p:txBody>
      </p:sp>
      <p:sp>
        <p:nvSpPr>
          <p:cNvPr id="4" name="Text Placeholder 3">
            <a:extLst>
              <a:ext uri="{FF2B5EF4-FFF2-40B4-BE49-F238E27FC236}">
                <a16:creationId xmlns:a16="http://schemas.microsoft.com/office/drawing/2014/main" id="{EC0DE3C0-74F9-425F-942D-72C01608BB6D}"/>
              </a:ext>
            </a:extLst>
          </p:cNvPr>
          <p:cNvSpPr>
            <a:spLocks noGrp="1"/>
          </p:cNvSpPr>
          <p:nvPr>
            <p:ph type="body" idx="1"/>
          </p:nvPr>
        </p:nvSpPr>
        <p:spPr>
          <a:xfrm>
            <a:off x="913795" y="553792"/>
            <a:ext cx="10353762" cy="6304207"/>
          </a:xfrm>
        </p:spPr>
        <p:txBody>
          <a:bodyPr/>
          <a:lstStyle/>
          <a:p>
            <a:r>
              <a:rPr lang="en-US" dirty="0"/>
              <a:t>Sleep Apnea is a severe sleeping disorder that is characterized by the interruption of breathing when a person is at sleep. The breathing is stopped by blockage of the airway.</a:t>
            </a:r>
          </a:p>
          <a:p>
            <a:r>
              <a:rPr lang="en-US" dirty="0"/>
              <a:t>The  breathing usually stops for a few seconds and it occurs repetitively. </a:t>
            </a:r>
          </a:p>
          <a:p>
            <a:endParaRPr lang="en-US" dirty="0"/>
          </a:p>
          <a:p>
            <a:pPr marL="114300" indent="0">
              <a:buNone/>
            </a:pPr>
            <a:endParaRPr lang="en-US" dirty="0"/>
          </a:p>
          <a:p>
            <a:pPr marL="114300" indent="0" algn="just">
              <a:buNone/>
            </a:pPr>
            <a:endParaRPr lang="en-US" dirty="0"/>
          </a:p>
          <a:p>
            <a:endParaRPr lang="en-US" dirty="0"/>
          </a:p>
          <a:p>
            <a:endParaRPr lang="en-US" dirty="0"/>
          </a:p>
          <a:p>
            <a:pPr marL="114300" indent="0">
              <a:buNone/>
            </a:pPr>
            <a:endParaRPr lang="en-US" dirty="0"/>
          </a:p>
          <a:p>
            <a:r>
              <a:rPr lang="en-US" dirty="0"/>
              <a:t>There are three types of sleep apnea namely obstructive sleep apnea, central sleep apnea, and complex sleep apnea syndrome</a:t>
            </a:r>
          </a:p>
          <a:p>
            <a:pPr marL="114300" indent="0">
              <a:buNone/>
            </a:pPr>
            <a:r>
              <a:rPr lang="en-US" dirty="0"/>
              <a:t> (Veasy &amp; Rosen, 2019).</a:t>
            </a:r>
          </a:p>
          <a:p>
            <a:endParaRPr lang="en-US" dirty="0"/>
          </a:p>
        </p:txBody>
      </p:sp>
      <p:pic>
        <p:nvPicPr>
          <p:cNvPr id="6" name="Picture 5">
            <a:extLst>
              <a:ext uri="{FF2B5EF4-FFF2-40B4-BE49-F238E27FC236}">
                <a16:creationId xmlns:a16="http://schemas.microsoft.com/office/drawing/2014/main" id="{27F630C2-E624-48BE-BB25-C3BD89DDBFC7}"/>
              </a:ext>
            </a:extLst>
          </p:cNvPr>
          <p:cNvPicPr>
            <a:picLocks noChangeAspect="1"/>
          </p:cNvPicPr>
          <p:nvPr/>
        </p:nvPicPr>
        <p:blipFill>
          <a:blip r:embed="rId3"/>
          <a:stretch>
            <a:fillRect/>
          </a:stretch>
        </p:blipFill>
        <p:spPr>
          <a:xfrm>
            <a:off x="2555213" y="2408349"/>
            <a:ext cx="5532720" cy="3026536"/>
          </a:xfrm>
          <a:prstGeom prst="rect">
            <a:avLst/>
          </a:prstGeom>
        </p:spPr>
      </p:pic>
    </p:spTree>
    <p:extLst>
      <p:ext uri="{BB962C8B-B14F-4D97-AF65-F5344CB8AC3E}">
        <p14:creationId xmlns:p14="http://schemas.microsoft.com/office/powerpoint/2010/main" val="26466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3A6E-9279-474F-AEA9-F4B706B4A3E6}"/>
              </a:ext>
            </a:extLst>
          </p:cNvPr>
          <p:cNvSpPr>
            <a:spLocks noGrp="1"/>
          </p:cNvSpPr>
          <p:nvPr>
            <p:ph type="title"/>
          </p:nvPr>
        </p:nvSpPr>
        <p:spPr/>
        <p:txBody>
          <a:bodyPr/>
          <a:lstStyle/>
          <a:p>
            <a:r>
              <a:rPr lang="en-US" dirty="0"/>
              <a:t>Symptoms of Sleep Apnea</a:t>
            </a:r>
          </a:p>
        </p:txBody>
      </p:sp>
      <p:sp>
        <p:nvSpPr>
          <p:cNvPr id="3" name="Text Placeholder 2">
            <a:extLst>
              <a:ext uri="{FF2B5EF4-FFF2-40B4-BE49-F238E27FC236}">
                <a16:creationId xmlns:a16="http://schemas.microsoft.com/office/drawing/2014/main" id="{80A0AC3C-66E3-4FC3-9057-1EDE1EF17836}"/>
              </a:ext>
            </a:extLst>
          </p:cNvPr>
          <p:cNvSpPr>
            <a:spLocks noGrp="1"/>
          </p:cNvSpPr>
          <p:nvPr>
            <p:ph type="body" idx="1"/>
          </p:nvPr>
        </p:nvSpPr>
        <p:spPr>
          <a:xfrm>
            <a:off x="913795" y="2096064"/>
            <a:ext cx="10353762" cy="4600950"/>
          </a:xfrm>
        </p:spPr>
        <p:txBody>
          <a:bodyPr/>
          <a:lstStyle/>
          <a:p>
            <a:r>
              <a:rPr lang="en-US" dirty="0"/>
              <a:t>Snoring</a:t>
            </a:r>
          </a:p>
          <a:p>
            <a:r>
              <a:rPr lang="en-US" dirty="0"/>
              <a:t>Gasping for air when a person is at sleep</a:t>
            </a:r>
          </a:p>
          <a:p>
            <a:r>
              <a:rPr lang="en-US" dirty="0"/>
              <a:t>Morning headache</a:t>
            </a:r>
          </a:p>
          <a:p>
            <a:r>
              <a:rPr lang="en-US" dirty="0"/>
              <a:t>Insomnia</a:t>
            </a:r>
          </a:p>
          <a:p>
            <a:r>
              <a:rPr lang="en-US" dirty="0"/>
              <a:t>Hypersomnia</a:t>
            </a:r>
          </a:p>
          <a:p>
            <a:r>
              <a:rPr lang="en-US" dirty="0"/>
              <a:t>Irritability </a:t>
            </a:r>
          </a:p>
          <a:p>
            <a:r>
              <a:rPr lang="en-US" dirty="0"/>
              <a:t>Difficulty in paying attention when a person is awake.</a:t>
            </a:r>
          </a:p>
          <a:p>
            <a:pPr marL="114300" indent="0">
              <a:buNone/>
            </a:pPr>
            <a:r>
              <a:rPr lang="en-US" dirty="0"/>
              <a:t>(Veasey &amp; Rosen, 2019)</a:t>
            </a:r>
          </a:p>
        </p:txBody>
      </p:sp>
    </p:spTree>
    <p:extLst>
      <p:ext uri="{BB962C8B-B14F-4D97-AF65-F5344CB8AC3E}">
        <p14:creationId xmlns:p14="http://schemas.microsoft.com/office/powerpoint/2010/main" val="151815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4" name="Title 3">
            <a:extLst>
              <a:ext uri="{FF2B5EF4-FFF2-40B4-BE49-F238E27FC236}">
                <a16:creationId xmlns:a16="http://schemas.microsoft.com/office/drawing/2014/main" id="{BF620013-2E83-49C3-A68A-C8DC653363E3}"/>
              </a:ext>
            </a:extLst>
          </p:cNvPr>
          <p:cNvSpPr>
            <a:spLocks noGrp="1"/>
          </p:cNvSpPr>
          <p:nvPr>
            <p:ph type="title"/>
          </p:nvPr>
        </p:nvSpPr>
        <p:spPr/>
        <p:txBody>
          <a:bodyPr/>
          <a:lstStyle/>
          <a:p>
            <a:r>
              <a:rPr lang="en-US" dirty="0"/>
              <a:t>Obstructive sleep Apnea</a:t>
            </a:r>
          </a:p>
        </p:txBody>
      </p:sp>
      <p:sp>
        <p:nvSpPr>
          <p:cNvPr id="5" name="Text Placeholder 4">
            <a:extLst>
              <a:ext uri="{FF2B5EF4-FFF2-40B4-BE49-F238E27FC236}">
                <a16:creationId xmlns:a16="http://schemas.microsoft.com/office/drawing/2014/main" id="{7B2AE68C-7252-4360-BF11-DA5A333D4019}"/>
              </a:ext>
            </a:extLst>
          </p:cNvPr>
          <p:cNvSpPr>
            <a:spLocks noGrp="1"/>
          </p:cNvSpPr>
          <p:nvPr>
            <p:ph type="body" idx="1"/>
          </p:nvPr>
        </p:nvSpPr>
        <p:spPr>
          <a:xfrm>
            <a:off x="913795" y="2096063"/>
            <a:ext cx="10353762" cy="4562314"/>
          </a:xfrm>
        </p:spPr>
        <p:txBody>
          <a:bodyPr/>
          <a:lstStyle/>
          <a:p>
            <a:r>
              <a:rPr lang="en-US" dirty="0"/>
              <a:t>Obstructive sleep apnea (OSA)- is characterized by involuntarily and brief stopping of breathing when a person is at sleep.</a:t>
            </a:r>
          </a:p>
          <a:p>
            <a:r>
              <a:rPr lang="en-US" dirty="0"/>
              <a:t>The breathing stops due to partial or complete obstruction of the upper airway when a person is at sleep. Each cycles of obstruction is known as apnea</a:t>
            </a:r>
          </a:p>
          <a:p>
            <a:r>
              <a:rPr lang="en-US" dirty="0"/>
              <a:t>The blockage of upper airways is a result of the collapsing of the pharyngeal airway.  </a:t>
            </a:r>
          </a:p>
          <a:p>
            <a:r>
              <a:rPr lang="en-US" dirty="0"/>
              <a:t>A high frequency of apneas when a person is sleeping interferes with the sleep and blood oxygenation. </a:t>
            </a:r>
          </a:p>
          <a:p>
            <a:r>
              <a:rPr lang="en-US" dirty="0"/>
              <a:t>Loud snoring is a common symptom of obstructive sleep apnea.</a:t>
            </a:r>
          </a:p>
          <a:p>
            <a:pPr marL="114300" indent="0">
              <a:buNone/>
            </a:pPr>
            <a:r>
              <a:rPr lang="en-US" dirty="0"/>
              <a:t>(Arnold et al., 2017)</a:t>
            </a:r>
          </a:p>
          <a:p>
            <a:pPr marL="114300" indent="0">
              <a:buNone/>
            </a:pP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3B28-0940-464C-9974-649FD486665C}"/>
              </a:ext>
            </a:extLst>
          </p:cNvPr>
          <p:cNvSpPr>
            <a:spLocks noGrp="1"/>
          </p:cNvSpPr>
          <p:nvPr>
            <p:ph type="title"/>
          </p:nvPr>
        </p:nvSpPr>
        <p:spPr>
          <a:xfrm>
            <a:off x="664157" y="540912"/>
            <a:ext cx="10353761" cy="765249"/>
          </a:xfrm>
        </p:spPr>
        <p:txBody>
          <a:bodyPr/>
          <a:lstStyle/>
          <a:p>
            <a:r>
              <a:rPr lang="en-US" dirty="0"/>
              <a:t>Obstructive sleep Apnea</a:t>
            </a:r>
            <a:br>
              <a:rPr lang="en-US" dirty="0"/>
            </a:br>
            <a:endParaRPr lang="en-US" dirty="0"/>
          </a:p>
        </p:txBody>
      </p:sp>
      <p:sp>
        <p:nvSpPr>
          <p:cNvPr id="3" name="Text Placeholder 2">
            <a:extLst>
              <a:ext uri="{FF2B5EF4-FFF2-40B4-BE49-F238E27FC236}">
                <a16:creationId xmlns:a16="http://schemas.microsoft.com/office/drawing/2014/main" id="{35D86BE4-FE6C-4C30-97B2-60AE6F7B9AB8}"/>
              </a:ext>
            </a:extLst>
          </p:cNvPr>
          <p:cNvSpPr>
            <a:spLocks noGrp="1"/>
          </p:cNvSpPr>
          <p:nvPr>
            <p:ph type="body" idx="1"/>
          </p:nvPr>
        </p:nvSpPr>
        <p:spPr>
          <a:xfrm>
            <a:off x="664157" y="1184856"/>
            <a:ext cx="10603400" cy="5576551"/>
          </a:xfrm>
        </p:spPr>
        <p:txBody>
          <a:bodyPr/>
          <a:lstStyle/>
          <a:p>
            <a:r>
              <a:rPr lang="en-US" dirty="0"/>
              <a:t>The below images showcase how sleep apnea blocks the airways when a person it at sleep.</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(Leger &amp; </a:t>
            </a:r>
            <a:r>
              <a:rPr lang="en-US" dirty="0" err="1"/>
              <a:t>stepnowsky</a:t>
            </a:r>
            <a:r>
              <a:rPr lang="en-US" dirty="0"/>
              <a:t>, 2020)</a:t>
            </a:r>
          </a:p>
        </p:txBody>
      </p:sp>
      <p:pic>
        <p:nvPicPr>
          <p:cNvPr id="6" name="Picture 5">
            <a:extLst>
              <a:ext uri="{FF2B5EF4-FFF2-40B4-BE49-F238E27FC236}">
                <a16:creationId xmlns:a16="http://schemas.microsoft.com/office/drawing/2014/main" id="{C8863F4D-0EE5-4968-81BA-5A30D8D4B0C4}"/>
              </a:ext>
            </a:extLst>
          </p:cNvPr>
          <p:cNvPicPr>
            <a:picLocks noChangeAspect="1"/>
          </p:cNvPicPr>
          <p:nvPr/>
        </p:nvPicPr>
        <p:blipFill>
          <a:blip r:embed="rId3"/>
          <a:stretch>
            <a:fillRect/>
          </a:stretch>
        </p:blipFill>
        <p:spPr>
          <a:xfrm>
            <a:off x="913795" y="2173337"/>
            <a:ext cx="4546243" cy="4021400"/>
          </a:xfrm>
          <a:prstGeom prst="rect">
            <a:avLst/>
          </a:prstGeom>
        </p:spPr>
      </p:pic>
      <p:pic>
        <p:nvPicPr>
          <p:cNvPr id="7" name="Picture 6">
            <a:extLst>
              <a:ext uri="{FF2B5EF4-FFF2-40B4-BE49-F238E27FC236}">
                <a16:creationId xmlns:a16="http://schemas.microsoft.com/office/drawing/2014/main" id="{3A189DBC-B68A-4811-84FC-944EAE83158F}"/>
              </a:ext>
            </a:extLst>
          </p:cNvPr>
          <p:cNvPicPr>
            <a:picLocks noChangeAspect="1"/>
          </p:cNvPicPr>
          <p:nvPr/>
        </p:nvPicPr>
        <p:blipFill>
          <a:blip r:embed="rId4"/>
          <a:stretch>
            <a:fillRect/>
          </a:stretch>
        </p:blipFill>
        <p:spPr>
          <a:xfrm>
            <a:off x="5709676" y="2173337"/>
            <a:ext cx="4370075" cy="4021400"/>
          </a:xfrm>
          <a:prstGeom prst="rect">
            <a:avLst/>
          </a:prstGeom>
        </p:spPr>
      </p:pic>
    </p:spTree>
    <p:extLst>
      <p:ext uri="{BB962C8B-B14F-4D97-AF65-F5344CB8AC3E}">
        <p14:creationId xmlns:p14="http://schemas.microsoft.com/office/powerpoint/2010/main" val="137614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D399-1384-40CE-B92F-69038BCF5E31}"/>
              </a:ext>
            </a:extLst>
          </p:cNvPr>
          <p:cNvSpPr>
            <a:spLocks noGrp="1"/>
          </p:cNvSpPr>
          <p:nvPr>
            <p:ph type="title"/>
          </p:nvPr>
        </p:nvSpPr>
        <p:spPr/>
        <p:txBody>
          <a:bodyPr/>
          <a:lstStyle/>
          <a:p>
            <a:r>
              <a:rPr lang="en-US" dirty="0"/>
              <a:t>Effect of obstructive sleep apnea on the muscular system</a:t>
            </a:r>
          </a:p>
        </p:txBody>
      </p:sp>
      <p:sp>
        <p:nvSpPr>
          <p:cNvPr id="3" name="Text Placeholder 2">
            <a:extLst>
              <a:ext uri="{FF2B5EF4-FFF2-40B4-BE49-F238E27FC236}">
                <a16:creationId xmlns:a16="http://schemas.microsoft.com/office/drawing/2014/main" id="{7C15B7B4-7F2B-48EE-B0F1-82D89A37E7C7}"/>
              </a:ext>
            </a:extLst>
          </p:cNvPr>
          <p:cNvSpPr>
            <a:spLocks noGrp="1"/>
          </p:cNvSpPr>
          <p:nvPr>
            <p:ph type="body" idx="1"/>
          </p:nvPr>
        </p:nvSpPr>
        <p:spPr>
          <a:xfrm>
            <a:off x="913795" y="1935921"/>
            <a:ext cx="10353762" cy="4812609"/>
          </a:xfrm>
        </p:spPr>
        <p:txBody>
          <a:bodyPr/>
          <a:lstStyle/>
          <a:p>
            <a:r>
              <a:rPr lang="en-US" dirty="0"/>
              <a:t>Repetitive respiratory exertion on the obstructed airway tends to be deleterious on the respiratory muscles (Dilator muscles such as palatal and tensor palatini muscles) .  </a:t>
            </a:r>
          </a:p>
          <a:p>
            <a:r>
              <a:rPr lang="en-US" dirty="0"/>
              <a:t>An obstructed airway is prone to experience respiratory effort.</a:t>
            </a:r>
          </a:p>
          <a:p>
            <a:r>
              <a:rPr lang="en-US" dirty="0"/>
              <a:t>Obstructive  sleep apnea leads to  respiratory muscle pain, which makes it hard to sleep.  </a:t>
            </a:r>
          </a:p>
          <a:p>
            <a:r>
              <a:rPr lang="en-US" dirty="0"/>
              <a:t>Obstructive sleep apnea leads to fatigue of the respiratory muscles because of repetitive muscles exertion, caused by the blockage of the airways.  </a:t>
            </a:r>
          </a:p>
          <a:p>
            <a:r>
              <a:rPr lang="en-US" dirty="0"/>
              <a:t>Respiratory muscles suffer from fatigue and decline of strength due to the repetitive respiratory exertion caused by the blocked airways. </a:t>
            </a:r>
          </a:p>
          <a:p>
            <a:pPr marL="114300" indent="0">
              <a:buNone/>
            </a:pPr>
            <a:r>
              <a:rPr lang="en-US" dirty="0"/>
              <a:t>(Jansen et al., 2018)</a:t>
            </a:r>
          </a:p>
          <a:p>
            <a:endParaRPr lang="en-US" dirty="0"/>
          </a:p>
          <a:p>
            <a:endParaRPr lang="en-US" dirty="0"/>
          </a:p>
          <a:p>
            <a:endParaRPr lang="en-US" dirty="0"/>
          </a:p>
        </p:txBody>
      </p:sp>
    </p:spTree>
    <p:extLst>
      <p:ext uri="{BB962C8B-B14F-4D97-AF65-F5344CB8AC3E}">
        <p14:creationId xmlns:p14="http://schemas.microsoft.com/office/powerpoint/2010/main" val="382163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5A7B-A4A0-4D7F-A641-071B926014A9}"/>
              </a:ext>
            </a:extLst>
          </p:cNvPr>
          <p:cNvSpPr>
            <a:spLocks noGrp="1"/>
          </p:cNvSpPr>
          <p:nvPr>
            <p:ph type="title"/>
          </p:nvPr>
        </p:nvSpPr>
        <p:spPr>
          <a:xfrm>
            <a:off x="913795" y="1"/>
            <a:ext cx="10353761" cy="1326524"/>
          </a:xfrm>
        </p:spPr>
        <p:txBody>
          <a:bodyPr/>
          <a:lstStyle/>
          <a:p>
            <a:r>
              <a:rPr lang="en-US" dirty="0"/>
              <a:t>Obstructive sleep apnea creates changes in the skeletal muscle structure</a:t>
            </a:r>
          </a:p>
        </p:txBody>
      </p:sp>
      <p:sp>
        <p:nvSpPr>
          <p:cNvPr id="3" name="Text Placeholder 2">
            <a:extLst>
              <a:ext uri="{FF2B5EF4-FFF2-40B4-BE49-F238E27FC236}">
                <a16:creationId xmlns:a16="http://schemas.microsoft.com/office/drawing/2014/main" id="{719C0122-8064-4464-98EA-BA07CAFC4ECD}"/>
              </a:ext>
            </a:extLst>
          </p:cNvPr>
          <p:cNvSpPr>
            <a:spLocks noGrp="1"/>
          </p:cNvSpPr>
          <p:nvPr>
            <p:ph type="body" idx="1"/>
          </p:nvPr>
        </p:nvSpPr>
        <p:spPr>
          <a:xfrm>
            <a:off x="913795" y="1068946"/>
            <a:ext cx="10353762" cy="5988677"/>
          </a:xfrm>
        </p:spPr>
        <p:txBody>
          <a:bodyPr/>
          <a:lstStyle/>
          <a:p>
            <a:r>
              <a:rPr lang="en-US" dirty="0"/>
              <a:t>It causes the skeletal muscle structure to change in fiber size and type.</a:t>
            </a:r>
          </a:p>
          <a:p>
            <a:r>
              <a:rPr lang="en-US" dirty="0"/>
              <a:t>The change occurs to patients with obstructive sleep apnea related chronic obstructive pulmonary disease, chronic heart failure, and peripheral arterial disease.</a:t>
            </a:r>
          </a:p>
          <a:p>
            <a:r>
              <a:rPr lang="en-US" dirty="0"/>
              <a:t>These conditions are usually as a result of insufficient oxygen saturation in the blood.</a:t>
            </a:r>
          </a:p>
          <a:p>
            <a:r>
              <a:rPr lang="en-US" dirty="0"/>
              <a:t>Sufficient oxygen  saturation is important for converting nutrients into the energy necessary for the body.</a:t>
            </a:r>
          </a:p>
          <a:p>
            <a:r>
              <a:rPr lang="en-US" dirty="0"/>
              <a:t>Skeletal muscles require the necessary nutrients to function properly and quickly</a:t>
            </a:r>
          </a:p>
          <a:p>
            <a:r>
              <a:rPr lang="en-US" dirty="0"/>
              <a:t>When the skeletal muscle structure is deprived the necessary nutrients due to lack of oxygen saturation in the blood, it  is exposed to quick fatigue , weakness, and change of the structure.</a:t>
            </a:r>
          </a:p>
          <a:p>
            <a:pPr marL="114300" indent="0">
              <a:buNone/>
            </a:pPr>
            <a:r>
              <a:rPr lang="en-US" dirty="0"/>
              <a:t>(</a:t>
            </a:r>
            <a:r>
              <a:rPr lang="en-US" dirty="0" err="1"/>
              <a:t>Javaheri</a:t>
            </a:r>
            <a:r>
              <a:rPr lang="en-US" dirty="0"/>
              <a:t> et al., 2017)</a:t>
            </a:r>
          </a:p>
        </p:txBody>
      </p:sp>
    </p:spTree>
    <p:extLst>
      <p:ext uri="{BB962C8B-B14F-4D97-AF65-F5344CB8AC3E}">
        <p14:creationId xmlns:p14="http://schemas.microsoft.com/office/powerpoint/2010/main" val="419536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FF4-D628-4EBC-874B-E8F6D29CB7F0}"/>
              </a:ext>
            </a:extLst>
          </p:cNvPr>
          <p:cNvSpPr>
            <a:spLocks noGrp="1"/>
          </p:cNvSpPr>
          <p:nvPr>
            <p:ph type="title"/>
          </p:nvPr>
        </p:nvSpPr>
        <p:spPr/>
        <p:txBody>
          <a:bodyPr/>
          <a:lstStyle/>
          <a:p>
            <a:r>
              <a:rPr lang="en-US" dirty="0"/>
              <a:t>Oxygen desaturation during sleep apnea</a:t>
            </a:r>
          </a:p>
        </p:txBody>
      </p:sp>
      <p:sp>
        <p:nvSpPr>
          <p:cNvPr id="3" name="Text Placeholder 2">
            <a:extLst>
              <a:ext uri="{FF2B5EF4-FFF2-40B4-BE49-F238E27FC236}">
                <a16:creationId xmlns:a16="http://schemas.microsoft.com/office/drawing/2014/main" id="{9A00C11A-A31C-497B-982E-6DF38122E90C}"/>
              </a:ext>
            </a:extLst>
          </p:cNvPr>
          <p:cNvSpPr>
            <a:spLocks noGrp="1"/>
          </p:cNvSpPr>
          <p:nvPr>
            <p:ph type="body" idx="1"/>
          </p:nvPr>
        </p:nvSpPr>
        <p:spPr>
          <a:xfrm>
            <a:off x="913795" y="1506827"/>
            <a:ext cx="10353762" cy="5351173"/>
          </a:xfrm>
        </p:spPr>
        <p:txBody>
          <a:bodyPr/>
          <a:lstStyle/>
          <a:p>
            <a:r>
              <a:rPr lang="en-US" dirty="0"/>
              <a:t>The diagram below shows that oxygen saturation falls below the threshold value in each apnea cycle.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r>
              <a:rPr lang="en-US" dirty="0"/>
              <a:t>(</a:t>
            </a:r>
            <a:r>
              <a:rPr lang="en-US" dirty="0" err="1"/>
              <a:t>Javaheri</a:t>
            </a:r>
            <a:r>
              <a:rPr lang="en-US" dirty="0"/>
              <a:t> et al., 2017)</a:t>
            </a:r>
          </a:p>
        </p:txBody>
      </p:sp>
      <p:pic>
        <p:nvPicPr>
          <p:cNvPr id="4" name="Picture 3">
            <a:extLst>
              <a:ext uri="{FF2B5EF4-FFF2-40B4-BE49-F238E27FC236}">
                <a16:creationId xmlns:a16="http://schemas.microsoft.com/office/drawing/2014/main" id="{2285D653-29F1-4AB6-AE00-43F8C7DE3593}"/>
              </a:ext>
            </a:extLst>
          </p:cNvPr>
          <p:cNvPicPr>
            <a:picLocks noChangeAspect="1"/>
          </p:cNvPicPr>
          <p:nvPr/>
        </p:nvPicPr>
        <p:blipFill>
          <a:blip r:embed="rId3"/>
          <a:stretch>
            <a:fillRect/>
          </a:stretch>
        </p:blipFill>
        <p:spPr>
          <a:xfrm>
            <a:off x="2401930" y="2398962"/>
            <a:ext cx="7171428" cy="3552381"/>
          </a:xfrm>
          <a:prstGeom prst="rect">
            <a:avLst/>
          </a:prstGeom>
        </p:spPr>
      </p:pic>
    </p:spTree>
    <p:extLst>
      <p:ext uri="{BB962C8B-B14F-4D97-AF65-F5344CB8AC3E}">
        <p14:creationId xmlns:p14="http://schemas.microsoft.com/office/powerpoint/2010/main" val="31269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D00F-A90D-4709-B140-45146A43D745}"/>
              </a:ext>
            </a:extLst>
          </p:cNvPr>
          <p:cNvSpPr>
            <a:spLocks noGrp="1"/>
          </p:cNvSpPr>
          <p:nvPr>
            <p:ph type="title"/>
          </p:nvPr>
        </p:nvSpPr>
        <p:spPr>
          <a:xfrm>
            <a:off x="707733" y="0"/>
            <a:ext cx="10353761" cy="373487"/>
          </a:xfrm>
        </p:spPr>
        <p:txBody>
          <a:bodyPr/>
          <a:lstStyle/>
          <a:p>
            <a:r>
              <a:rPr lang="en-US" dirty="0"/>
              <a:t>Central Sleep Apnea</a:t>
            </a:r>
          </a:p>
        </p:txBody>
      </p:sp>
      <p:sp>
        <p:nvSpPr>
          <p:cNvPr id="3" name="Text Placeholder 2">
            <a:extLst>
              <a:ext uri="{FF2B5EF4-FFF2-40B4-BE49-F238E27FC236}">
                <a16:creationId xmlns:a16="http://schemas.microsoft.com/office/drawing/2014/main" id="{463DBD31-FBB0-4417-99DB-B30B3FC45B0F}"/>
              </a:ext>
            </a:extLst>
          </p:cNvPr>
          <p:cNvSpPr>
            <a:spLocks noGrp="1"/>
          </p:cNvSpPr>
          <p:nvPr>
            <p:ph type="body" idx="1"/>
          </p:nvPr>
        </p:nvSpPr>
        <p:spPr>
          <a:xfrm>
            <a:off x="913795" y="231820"/>
            <a:ext cx="10353762" cy="6529589"/>
          </a:xfrm>
        </p:spPr>
        <p:txBody>
          <a:bodyPr/>
          <a:lstStyle/>
          <a:p>
            <a:r>
              <a:rPr lang="en-US" sz="1800" dirty="0"/>
              <a:t> Central sleep Apnea- pauses in breathing when a person is sleeping due to lack of respiratory efforts. </a:t>
            </a:r>
          </a:p>
          <a:p>
            <a:r>
              <a:rPr lang="en-US" sz="1800" dirty="0"/>
              <a:t>Central sleep apnea occurs due to the disruption of the brain signals that enable breathing.</a:t>
            </a:r>
          </a:p>
          <a:p>
            <a:r>
              <a:rPr lang="en-US" sz="1800" dirty="0"/>
              <a:t>Central sleep apnea is characterized by reduction of oxygen saturation in the blood. </a:t>
            </a:r>
          </a:p>
          <a:p>
            <a:pPr marL="114300" indent="0" algn="ctr">
              <a:buNone/>
            </a:pPr>
            <a:r>
              <a:rPr lang="en-US" sz="1800" b="1" u="sng" dirty="0"/>
              <a:t>Central Apnea Chest</a:t>
            </a:r>
          </a:p>
          <a:p>
            <a:pPr marL="114300" indent="0" algn="ctr">
              <a:buNone/>
            </a:pPr>
            <a:endParaRPr lang="en-US" sz="1800" b="1" u="sng" dirty="0"/>
          </a:p>
          <a:p>
            <a:pPr marL="114300" indent="0" algn="ctr">
              <a:buNone/>
            </a:pPr>
            <a:endParaRPr lang="en-US" sz="1800" b="1" u="sng" dirty="0"/>
          </a:p>
          <a:p>
            <a:pPr marL="114300" indent="0" algn="ctr">
              <a:buNone/>
            </a:pPr>
            <a:endParaRPr lang="en-US" sz="1800" b="1" u="sng" dirty="0"/>
          </a:p>
          <a:p>
            <a:pPr marL="114300" indent="0" algn="ctr">
              <a:buNone/>
            </a:pPr>
            <a:endParaRPr lang="en-US" sz="1800" b="1" u="sng" dirty="0"/>
          </a:p>
          <a:p>
            <a:pPr marL="114300" indent="0" algn="ctr">
              <a:buNone/>
            </a:pPr>
            <a:endParaRPr lang="en-US" sz="1800" b="1" u="sng" dirty="0"/>
          </a:p>
          <a:p>
            <a:pPr marL="114300" indent="0">
              <a:buNone/>
            </a:pPr>
            <a:endParaRPr lang="en-US" sz="1800" b="1" u="sng" dirty="0"/>
          </a:p>
          <a:p>
            <a:r>
              <a:rPr lang="en-US" sz="1800" dirty="0"/>
              <a:t>The above diagram shows the pauses of airflow in the lungs of a person with central sleep apnea.</a:t>
            </a:r>
          </a:p>
          <a:p>
            <a:r>
              <a:rPr lang="en-US" sz="1800" dirty="0"/>
              <a:t>The above section shows a person with central apnea while the lower section shows a person with the condition (Costanzo et al., 2020). </a:t>
            </a:r>
          </a:p>
          <a:p>
            <a:endParaRPr lang="en-US" sz="1800" dirty="0"/>
          </a:p>
          <a:p>
            <a:endParaRPr lang="en-US" sz="1800" dirty="0"/>
          </a:p>
        </p:txBody>
      </p:sp>
      <p:pic>
        <p:nvPicPr>
          <p:cNvPr id="4" name="Picture 3">
            <a:extLst>
              <a:ext uri="{FF2B5EF4-FFF2-40B4-BE49-F238E27FC236}">
                <a16:creationId xmlns:a16="http://schemas.microsoft.com/office/drawing/2014/main" id="{DE62A4C0-5FD3-4BD3-935A-15DA16F1FB9B}"/>
              </a:ext>
            </a:extLst>
          </p:cNvPr>
          <p:cNvPicPr>
            <a:picLocks noChangeAspect="1"/>
          </p:cNvPicPr>
          <p:nvPr/>
        </p:nvPicPr>
        <p:blipFill>
          <a:blip r:embed="rId3"/>
          <a:stretch>
            <a:fillRect/>
          </a:stretch>
        </p:blipFill>
        <p:spPr>
          <a:xfrm>
            <a:off x="1776252" y="2472744"/>
            <a:ext cx="8216721" cy="2820473"/>
          </a:xfrm>
          <a:prstGeom prst="rect">
            <a:avLst/>
          </a:prstGeom>
        </p:spPr>
      </p:pic>
    </p:spTree>
    <p:extLst>
      <p:ext uri="{BB962C8B-B14F-4D97-AF65-F5344CB8AC3E}">
        <p14:creationId xmlns:p14="http://schemas.microsoft.com/office/powerpoint/2010/main" val="269114227"/>
      </p:ext>
    </p:extLst>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1503</Words>
  <Application>Microsoft Office PowerPoint</Application>
  <PresentationFormat>Widescreen</PresentationFormat>
  <Paragraphs>126</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Rockwell</vt:lpstr>
      <vt:lpstr>Damask</vt:lpstr>
      <vt:lpstr>                     Name of the Student                   Professor                    Course                    Date</vt:lpstr>
      <vt:lpstr>Sleep Apnea</vt:lpstr>
      <vt:lpstr>Symptoms of Sleep Apnea</vt:lpstr>
      <vt:lpstr>Obstructive sleep Apnea</vt:lpstr>
      <vt:lpstr>Obstructive sleep Apnea </vt:lpstr>
      <vt:lpstr>Effect of obstructive sleep apnea on the muscular system</vt:lpstr>
      <vt:lpstr>Obstructive sleep apnea creates changes in the skeletal muscle structure</vt:lpstr>
      <vt:lpstr>Oxygen desaturation during sleep apnea</vt:lpstr>
      <vt:lpstr>Central Sleep Apnea</vt:lpstr>
      <vt:lpstr>Central sleep Apnea effect on Nervous system</vt:lpstr>
      <vt:lpstr>Central Sleep Apnea</vt:lpstr>
      <vt:lpstr>Reference</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2021-05-19T08:26:55Z</dcterms:modified>
</cp:coreProperties>
</file>